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19"/>
  </p:notesMasterIdLst>
  <p:sldIdLst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9" r:id="rId13"/>
    <p:sldId id="270" r:id="rId14"/>
    <p:sldId id="271" r:id="rId15"/>
    <p:sldId id="273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E891"/>
    <a:srgbClr val="05C7F2"/>
    <a:srgbClr val="FF9D00"/>
    <a:srgbClr val="009CA8"/>
    <a:srgbClr val="F5F8FA"/>
    <a:srgbClr val="704DDE"/>
    <a:srgbClr val="F21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58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7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1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G"/><Relationship Id="rId3" Type="http://schemas.openxmlformats.org/officeDocument/2006/relationships/image" Target="../media/image2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5" Type="http://schemas.openxmlformats.org/officeDocument/2006/relationships/image" Target="../media/image27.png"/><Relationship Id="rId28" Type="http://schemas.openxmlformats.org/officeDocument/2006/relationships/image" Target="../media/image222.svg"/><Relationship Id="rId10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102.svg"/><Relationship Id="rId1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Relationship Id="rId14" Type="http://schemas.openxmlformats.org/officeDocument/2006/relationships/image" Target="../media/image13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28" Type="http://schemas.openxmlformats.org/officeDocument/2006/relationships/image" Target="../media/image7.png"/><Relationship Id="rId4" Type="http://schemas.openxmlformats.org/officeDocument/2006/relationships/image" Target="../media/image5.JPG"/><Relationship Id="rId27" Type="http://schemas.openxmlformats.org/officeDocument/2006/relationships/image" Target="../media/image481.svg"/><Relationship Id="rId14" Type="http://schemas.openxmlformats.org/officeDocument/2006/relationships/image" Target="../media/image1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g"/><Relationship Id="rId14" Type="http://schemas.openxmlformats.org/officeDocument/2006/relationships/image" Target="../media/image132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svg"/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8" Type="http://schemas.openxmlformats.org/officeDocument/2006/relationships/image" Target="../media/image102.svg"/><Relationship Id="rId3" Type="http://schemas.openxmlformats.org/officeDocument/2006/relationships/image" Target="../media/image2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JPG"/><Relationship Id="rId10" Type="http://schemas.openxmlformats.org/officeDocument/2006/relationships/image" Target="../media/image8.svg"/><Relationship Id="rId4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5" Type="http://schemas.openxmlformats.org/officeDocument/2006/relationships/hyperlink" Target="https://matsne.gov.ge/ka/document/view/30346?publication=36#!" TargetMode="External"/><Relationship Id="rId10" Type="http://schemas.openxmlformats.org/officeDocument/2006/relationships/image" Target="../media/image70.sv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2657" y="2524549"/>
            <a:ext cx="4999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შენი ფული - შენი ფინანსური მომავალი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2221" y="1702676"/>
            <a:ext cx="5875282" cy="3952070"/>
          </a:xfrm>
          <a:prstGeom prst="rect">
            <a:avLst/>
          </a:prstGeom>
          <a:blipFill dpi="0" rotWithShape="1">
            <a:blip r:embed="rId3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12657" y="5198657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ნაბიჯი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დამოუკიდებლობისკენ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6189" y="2817178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საბანკო ბარათი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60065" y="2802184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დეპოზიტი /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ყულაბა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02408" y="2787191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მობაილ ბანკი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189" y="2492091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0065" y="2432740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02408" y="2406862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31229" y="4124920"/>
            <a:ext cx="3634613" cy="871616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განკარგვის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4375417" y="4116566"/>
            <a:ext cx="3536609" cy="851895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შეგროვების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8103145" y="4180676"/>
            <a:ext cx="3540865" cy="787785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ფულის ონლაინ კონტროლის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99847" flipV="1">
            <a:off x="9791878" y="3636718"/>
            <a:ext cx="475814" cy="569608"/>
          </a:xfrm>
          <a:prstGeom prst="rect">
            <a:avLst/>
          </a:prstGeom>
        </p:spPr>
      </p:pic>
      <p:pic>
        <p:nvPicPr>
          <p:cNvPr id="3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600814" flipH="1" flipV="1">
            <a:off x="2049400" y="3574011"/>
            <a:ext cx="408867" cy="637309"/>
          </a:xfrm>
          <a:prstGeom prst="rect">
            <a:avLst/>
          </a:prstGeom>
        </p:spPr>
      </p:pic>
      <p:pic>
        <p:nvPicPr>
          <p:cNvPr id="31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044645" flipV="1">
            <a:off x="5877693" y="3649689"/>
            <a:ext cx="394621" cy="5696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9214" y="4162312"/>
            <a:ext cx="3392690" cy="2078260"/>
          </a:xfrm>
          <a:prstGeom prst="rect">
            <a:avLst/>
          </a:prstGeom>
          <a:blipFill dpi="0" rotWithShape="1">
            <a:blip r:embed="rId1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85408" y="4167441"/>
            <a:ext cx="3392690" cy="2078260"/>
          </a:xfrm>
          <a:prstGeom prst="rect">
            <a:avLst/>
          </a:prstGeom>
          <a:blipFill dpi="0" rotWithShape="1">
            <a:blip r:embed="rId1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35192" y="4162131"/>
            <a:ext cx="3392690" cy="2078260"/>
          </a:xfrm>
          <a:prstGeom prst="rect">
            <a:avLst/>
          </a:prstGeom>
          <a:blipFill dpi="0" rotWithShape="1">
            <a:blip r:embed="rId1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757638" y="570541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ერთმანეთს შეადარე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სხვადასხვა შემოთავაზება!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Graphic 28" descr="Thumbs up sign">
            <a:extLst>
              <a:ext uri="{FF2B5EF4-FFF2-40B4-BE49-F238E27FC236}">
                <a16:creationId xmlns:a16="http://schemas.microsoft.com/office/drawing/2014/main" id="{4B2C529A-4FF5-1D9E-1CAE-C3CDE0A2AC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256697" y="5457529"/>
            <a:ext cx="914400" cy="9144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ბანკის </a:t>
            </a:r>
            <a:r>
              <a:rPr lang="en-US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3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ფუნქცია მოსწავლეებისთვის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en-US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 მეტი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საბანკო პროდუქტებზე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16793;p86"/>
          <p:cNvSpPr/>
          <p:nvPr/>
        </p:nvSpPr>
        <p:spPr>
          <a:xfrm>
            <a:off x="2119596" y="496415"/>
            <a:ext cx="594301" cy="59299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9D00"/>
          </a:solidFill>
          <a:ln>
            <a:solidFill>
              <a:srgbClr val="FF9D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3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648" y="2649681"/>
            <a:ext cx="5285241" cy="3077024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52297"/>
              </p:ext>
            </p:extLst>
          </p:nvPr>
        </p:nvGraphicFramePr>
        <p:xfrm>
          <a:off x="3425709" y="2430134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ბანკებისა და სხვა საფინანსო ორგანიზაციების „მსაჯი“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49560"/>
              </p:ext>
            </p:extLst>
          </p:nvPr>
        </p:nvGraphicFramePr>
        <p:xfrm>
          <a:off x="3424757" y="3415784"/>
          <a:ext cx="421849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ფასები ძალიან ხშირად და მკვეთრად არ იცვლებოდეს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3371124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ფასების სტაბილურობა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2382363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ზედამხედველობა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6301"/>
              </p:ext>
            </p:extLst>
          </p:nvPr>
        </p:nvGraphicFramePr>
        <p:xfrm>
          <a:off x="3391850" y="5481191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ეროვნული ვალუტის - ლარის გამოშვება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14168"/>
              </p:ext>
            </p:extLst>
          </p:nvPr>
        </p:nvGraphicFramePr>
        <p:xfrm>
          <a:off x="3419410" y="4448797"/>
          <a:ext cx="4218490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err="1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ფინედუ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www.finedu.gov.ge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0811" y="4404137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განათლება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0811" y="5433420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ფულის გამოშვება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2" y="2213491"/>
            <a:ext cx="806449" cy="9090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" y="3341827"/>
            <a:ext cx="674484" cy="7331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tretch>
            <a:fillRect/>
          </a:stretch>
        </p:blipFill>
        <p:spPr>
          <a:xfrm rot="20075751">
            <a:off x="296102" y="5457044"/>
            <a:ext cx="932359" cy="584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571" y="4344109"/>
            <a:ext cx="668121" cy="701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2236583" y="620161"/>
            <a:ext cx="447754" cy="66152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ეროვნული ბანკი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ქვეყნის მთავარი ბანკი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en-US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გაიგე, როგორ მუშაობს საფინანსო სისტემა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52" y="1494416"/>
            <a:ext cx="5517933" cy="36777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827278" y="551946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ახლა, ერთად გავაცოცხლოთ ლარის ისტორია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ლარი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წლისაა!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41256" y="1862576"/>
            <a:ext cx="5265682" cy="394137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800" dirty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დამოუკიდებლობისკენ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0325" y="5297209"/>
            <a:ext cx="9819353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დაწერე შენი ფინანსური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ოცნება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22475" y="4492103"/>
            <a:ext cx="9157203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2: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გამოიყენე 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ბიუჯეტირების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50-30-20-ის წესი!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00240" y="3670944"/>
            <a:ext cx="8379438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იპოვე დანაზოგის შესანახად საიმედო ადგილი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4943" y="2889698"/>
            <a:ext cx="7664735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</a:t>
            </a: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 მეტი საბანკო პროდუქტებზე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8625" y="2065274"/>
            <a:ext cx="6971053" cy="557048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5</a:t>
            </a:r>
            <a:r>
              <a:rPr lang="ka-GE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გაიგე, როგორ მუშაობს საფინანსო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სისტემა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03125" y="478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+mn-lt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+mn-lt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2971" y="2895235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flipH="1">
            <a:off x="8097417" y="4661249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33" y="389494"/>
            <a:ext cx="914479" cy="914479"/>
          </a:xfrm>
          <a:prstGeom prst="rect">
            <a:avLst/>
          </a:prstGeom>
        </p:spPr>
      </p:pic>
      <p:pic>
        <p:nvPicPr>
          <p:cNvPr id="9" name="Graphic 11" descr="Question mark">
            <a:extLst>
              <a:ext uri="{FF2B5EF4-FFF2-40B4-BE49-F238E27FC236}">
                <a16:creationId xmlns:a16="http://schemas.microsoft.com/office/drawing/2014/main" id="{895F8232-F757-4D79-8572-5354B4F91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61151" y="1819527"/>
            <a:ext cx="3814801" cy="3777135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838200" y="2321856"/>
            <a:ext cx="7022951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როგორ დავზოგო ფული მარტივი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ფორმულის მიხედვით?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838200" y="3416312"/>
            <a:ext cx="7022951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სად შევინახო დანაზოგი, რათა თავისით „გაიზარდოს“?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838200" y="4502206"/>
            <a:ext cx="7022951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err="1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რისი</a:t>
            </a:r>
            <a:r>
              <a:rPr lang="ka-GE" sz="2000" dirty="0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გაკეთება შემიძლია ბანკში?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ფული </a:t>
            </a:r>
            <a:r>
              <a:rPr lang="ka-GE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 ფინანსური მომავალი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0479" y="1847075"/>
            <a:ext cx="5531219" cy="3776140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2494718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მოკლევადიანი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3486272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საშუალოვადიანი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76568" y="4477826"/>
            <a:ext cx="3762854" cy="6628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გრძელვადიანი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814188" y="1868141"/>
            <a:ext cx="3634613" cy="746118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ყურსასმენი, სამოსი, </a:t>
            </a:r>
            <a:r>
              <a:rPr lang="ka-GE" sz="2000" dirty="0" err="1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ვიდეოთამაში</a:t>
            </a: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912191" y="2849858"/>
            <a:ext cx="3536609" cy="729236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ტაბლეტი, </a:t>
            </a:r>
            <a:r>
              <a:rPr kumimoji="0" lang="ka-G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სმარტფონი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სასწავლო კურსი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Graphic 29" descr="Line arrow Clockwise curve">
            <a:extLst>
              <a:ext uri="{FF2B5EF4-FFF2-40B4-BE49-F238E27FC236}">
                <a16:creationId xmlns:a16="http://schemas.microsoft.com/office/drawing/2014/main" id="{0DA01C8E-E1B4-4572-A83A-5FCCC5ED2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4944762">
            <a:off x="5162026" y="1920290"/>
            <a:ext cx="516571" cy="1148859"/>
          </a:xfrm>
          <a:prstGeom prst="rect">
            <a:avLst/>
          </a:prstGeom>
        </p:spPr>
      </p:pic>
      <p:pic>
        <p:nvPicPr>
          <p:cNvPr id="22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4944762">
            <a:off x="5201987" y="3003063"/>
            <a:ext cx="516569" cy="1148859"/>
          </a:xfrm>
          <a:prstGeom prst="rect">
            <a:avLst/>
          </a:prstGeom>
        </p:spPr>
      </p:pic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5907934" y="3840553"/>
            <a:ext cx="3540865" cy="674357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კომპიუტერი,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მანქანა, </a:t>
            </a:r>
            <a:r>
              <a:rPr kumimoji="0" lang="ka-GE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საზღვარეგარეთ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სწავლა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Graphic 54" descr="Line arrow Clockwise curve">
            <a:extLst>
              <a:ext uri="{FF2B5EF4-FFF2-40B4-BE49-F238E27FC236}">
                <a16:creationId xmlns:a16="http://schemas.microsoft.com/office/drawing/2014/main" id="{F2DAF2EC-E4F3-4EF0-962B-016A889F2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4944762">
            <a:off x="5306666" y="4069834"/>
            <a:ext cx="516569" cy="1148859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მიზნები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442799" y="4178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540" y="478078"/>
            <a:ext cx="10515600" cy="98826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</a:t>
            </a:r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მიზნები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8550" y="2512286"/>
            <a:ext cx="5665076" cy="3331485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4" descr="Bullseye">
            <a:extLst>
              <a:ext uri="{FF2B5EF4-FFF2-40B4-BE49-F238E27FC236}">
                <a16:creationId xmlns:a16="http://schemas.microsoft.com/office/drawing/2014/main" id="{544A9D9C-F1CB-D569-D340-7D7677A76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969833" y="449662"/>
            <a:ext cx="914400" cy="914400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ნაბიჯი 1: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დაწერე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შენი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ფინანსური ოცნება!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6088" y="2645981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კონკრეტული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869" y="2691097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6088" y="3425219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გაზომვადი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1869" y="3470335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easurable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6088" y="4178029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მიღწევადი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869" y="4223145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chievable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96088" y="4936440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რელევანტური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1869" y="4981556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6088" y="5672595"/>
            <a:ext cx="2686118" cy="549613"/>
          </a:xfrm>
          <a:prstGeom prst="rect">
            <a:avLst/>
          </a:prstGeom>
          <a:solidFill>
            <a:schemeClr val="bg1"/>
          </a:solidFill>
          <a:ln w="28575">
            <a:solidFill>
              <a:srgbClr val="FF9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დროში გაწერილი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869" y="5717711"/>
            <a:ext cx="1590201" cy="438791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ime-bound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133749" y="2594001"/>
            <a:ext cx="4221345" cy="535887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მინდა ვიყიდო იქს ბოქსი </a:t>
            </a:r>
            <a:r>
              <a:rPr lang="en-US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სერია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5090722" y="3449439"/>
            <a:ext cx="4187124" cy="498873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უნდა შევაგროვო 1000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₾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5087007" y="4222483"/>
            <a:ext cx="4192163" cy="498110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ყოველკვირა 20 ₾ -&gt;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52 კვირა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Freeform: Shape 51">
            <a:extLst>
              <a:ext uri="{FF2B5EF4-FFF2-40B4-BE49-F238E27FC236}">
                <a16:creationId xmlns:a16="http://schemas.microsoft.com/office/drawing/2014/main" id="{C1478D26-E93E-4108-B213-DCF9DD485BE8}"/>
              </a:ext>
            </a:extLst>
          </p:cNvPr>
          <p:cNvSpPr/>
          <p:nvPr/>
        </p:nvSpPr>
        <p:spPr>
          <a:xfrm>
            <a:off x="5210999" y="4899752"/>
            <a:ext cx="4066847" cy="580431"/>
          </a:xfrm>
          <a:custGeom>
            <a:avLst/>
            <a:gdLst>
              <a:gd name="connsiteX0" fmla="*/ 981829 w 2599040"/>
              <a:gd name="connsiteY0" fmla="*/ 599 h 1294719"/>
              <a:gd name="connsiteX1" fmla="*/ 137768 w 2599040"/>
              <a:gd name="connsiteY1" fmla="*/ 211614 h 1294719"/>
              <a:gd name="connsiteX2" fmla="*/ 53362 w 2599040"/>
              <a:gd name="connsiteY2" fmla="*/ 985337 h 1294719"/>
              <a:gd name="connsiteX3" fmla="*/ 672340 w 2599040"/>
              <a:gd name="connsiteY3" fmla="*/ 1280759 h 1294719"/>
              <a:gd name="connsiteX4" fmla="*/ 1910297 w 2599040"/>
              <a:gd name="connsiteY4" fmla="*/ 1224488 h 1294719"/>
              <a:gd name="connsiteX5" fmla="*/ 2487072 w 2599040"/>
              <a:gd name="connsiteY5" fmla="*/ 1027540 h 1294719"/>
              <a:gd name="connsiteX6" fmla="*/ 2585546 w 2599040"/>
              <a:gd name="connsiteY6" fmla="*/ 647713 h 1294719"/>
              <a:gd name="connsiteX7" fmla="*/ 2304192 w 2599040"/>
              <a:gd name="connsiteY7" fmla="*/ 281953 h 1294719"/>
              <a:gd name="connsiteX8" fmla="*/ 1586740 w 2599040"/>
              <a:gd name="connsiteY8" fmla="*/ 253817 h 1294719"/>
              <a:gd name="connsiteX9" fmla="*/ 981829 w 2599040"/>
              <a:gd name="connsiteY9" fmla="*/ 599 h 129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9040" h="1294719">
                <a:moveTo>
                  <a:pt x="981829" y="599"/>
                </a:moveTo>
                <a:cubicBezTo>
                  <a:pt x="740334" y="-6435"/>
                  <a:pt x="292512" y="47491"/>
                  <a:pt x="137768" y="211614"/>
                </a:cubicBezTo>
                <a:cubicBezTo>
                  <a:pt x="-16977" y="375737"/>
                  <a:pt x="-35733" y="807146"/>
                  <a:pt x="53362" y="985337"/>
                </a:cubicBezTo>
                <a:cubicBezTo>
                  <a:pt x="142457" y="1163528"/>
                  <a:pt x="362851" y="1240901"/>
                  <a:pt x="672340" y="1280759"/>
                </a:cubicBezTo>
                <a:cubicBezTo>
                  <a:pt x="981829" y="1320618"/>
                  <a:pt x="1607842" y="1266691"/>
                  <a:pt x="1910297" y="1224488"/>
                </a:cubicBezTo>
                <a:cubicBezTo>
                  <a:pt x="2212752" y="1182285"/>
                  <a:pt x="2374531" y="1123669"/>
                  <a:pt x="2487072" y="1027540"/>
                </a:cubicBezTo>
                <a:cubicBezTo>
                  <a:pt x="2599613" y="931411"/>
                  <a:pt x="2616026" y="771978"/>
                  <a:pt x="2585546" y="647713"/>
                </a:cubicBezTo>
                <a:cubicBezTo>
                  <a:pt x="2555066" y="523448"/>
                  <a:pt x="2470660" y="347602"/>
                  <a:pt x="2304192" y="281953"/>
                </a:cubicBezTo>
                <a:cubicBezTo>
                  <a:pt x="2137724" y="216304"/>
                  <a:pt x="1811823" y="298365"/>
                  <a:pt x="1586740" y="253817"/>
                </a:cubicBezTo>
                <a:cubicBezTo>
                  <a:pt x="1361657" y="209269"/>
                  <a:pt x="1223324" y="7633"/>
                  <a:pt x="981829" y="599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 w="9525"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ჩემთვის მნიშვნელოვანია,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რადგან...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53">
            <a:extLst>
              <a:ext uri="{FF2B5EF4-FFF2-40B4-BE49-F238E27FC236}">
                <a16:creationId xmlns:a16="http://schemas.microsoft.com/office/drawing/2014/main" id="{8B28C35E-0076-4F36-BE18-86262E8A28AA}"/>
              </a:ext>
            </a:extLst>
          </p:cNvPr>
          <p:cNvSpPr/>
          <p:nvPr/>
        </p:nvSpPr>
        <p:spPr>
          <a:xfrm>
            <a:off x="5213787" y="5685725"/>
            <a:ext cx="4066847" cy="494301"/>
          </a:xfrm>
          <a:custGeom>
            <a:avLst/>
            <a:gdLst>
              <a:gd name="connsiteX0" fmla="*/ 450408 w 2771597"/>
              <a:gd name="connsiteY0" fmla="*/ 131838 h 1052526"/>
              <a:gd name="connsiteX1" fmla="*/ 14310 w 2771597"/>
              <a:gd name="connsiteY1" fmla="*/ 427259 h 1052526"/>
              <a:gd name="connsiteX2" fmla="*/ 169054 w 2771597"/>
              <a:gd name="connsiteY2" fmla="*/ 933696 h 1052526"/>
              <a:gd name="connsiteX3" fmla="*/ 788033 w 2771597"/>
              <a:gd name="connsiteY3" fmla="*/ 1046238 h 1052526"/>
              <a:gd name="connsiteX4" fmla="*/ 1603959 w 2771597"/>
              <a:gd name="connsiteY4" fmla="*/ 1004035 h 1052526"/>
              <a:gd name="connsiteX5" fmla="*/ 2377682 w 2771597"/>
              <a:gd name="connsiteY5" fmla="*/ 1004035 h 1052526"/>
              <a:gd name="connsiteX6" fmla="*/ 2771577 w 2771597"/>
              <a:gd name="connsiteY6" fmla="*/ 328786 h 1052526"/>
              <a:gd name="connsiteX7" fmla="*/ 2363614 w 2771597"/>
              <a:gd name="connsiteY7" fmla="*/ 131838 h 1052526"/>
              <a:gd name="connsiteX8" fmla="*/ 1421079 w 2771597"/>
              <a:gd name="connsiteY8" fmla="*/ 5229 h 1052526"/>
              <a:gd name="connsiteX9" fmla="*/ 999048 w 2771597"/>
              <a:gd name="connsiteY9" fmla="*/ 33364 h 1052526"/>
              <a:gd name="connsiteX10" fmla="*/ 450408 w 2771597"/>
              <a:gd name="connsiteY10" fmla="*/ 131838 h 10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1597" h="1052526">
                <a:moveTo>
                  <a:pt x="450408" y="131838"/>
                </a:moveTo>
                <a:cubicBezTo>
                  <a:pt x="286285" y="197487"/>
                  <a:pt x="61202" y="293616"/>
                  <a:pt x="14310" y="427259"/>
                </a:cubicBezTo>
                <a:cubicBezTo>
                  <a:pt x="-32582" y="560902"/>
                  <a:pt x="40100" y="830533"/>
                  <a:pt x="169054" y="933696"/>
                </a:cubicBezTo>
                <a:cubicBezTo>
                  <a:pt x="298008" y="1036859"/>
                  <a:pt x="548882" y="1034515"/>
                  <a:pt x="788033" y="1046238"/>
                </a:cubicBezTo>
                <a:cubicBezTo>
                  <a:pt x="1027184" y="1057961"/>
                  <a:pt x="1339018" y="1011069"/>
                  <a:pt x="1603959" y="1004035"/>
                </a:cubicBezTo>
                <a:cubicBezTo>
                  <a:pt x="1868900" y="997001"/>
                  <a:pt x="2183079" y="1116577"/>
                  <a:pt x="2377682" y="1004035"/>
                </a:cubicBezTo>
                <a:cubicBezTo>
                  <a:pt x="2572285" y="891493"/>
                  <a:pt x="2773922" y="474152"/>
                  <a:pt x="2771577" y="328786"/>
                </a:cubicBezTo>
                <a:cubicBezTo>
                  <a:pt x="2769232" y="183420"/>
                  <a:pt x="2588697" y="185764"/>
                  <a:pt x="2363614" y="131838"/>
                </a:cubicBezTo>
                <a:cubicBezTo>
                  <a:pt x="2138531" y="77912"/>
                  <a:pt x="1648507" y="21641"/>
                  <a:pt x="1421079" y="5229"/>
                </a:cubicBezTo>
                <a:cubicBezTo>
                  <a:pt x="1193651" y="-11183"/>
                  <a:pt x="1167860" y="14607"/>
                  <a:pt x="999048" y="33364"/>
                </a:cubicBezTo>
                <a:cubicBezTo>
                  <a:pt x="830236" y="52121"/>
                  <a:pt x="614531" y="66189"/>
                  <a:pt x="450408" y="131838"/>
                </a:cubicBezTo>
                <a:close/>
              </a:path>
            </a:pathLst>
          </a:custGeom>
          <a:solidFill>
            <a:srgbClr val="F5F8FA">
              <a:alpha val="61000"/>
            </a:srgbClr>
          </a:solidFill>
          <a:ln w="9525"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 წლის ნოემბრამდე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96966" y="2617361"/>
            <a:ext cx="8156028" cy="445332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820281" y="436433"/>
            <a:ext cx="914400" cy="914400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6189" y="2534309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მთლიანად დავხარჯავ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60065" y="2519315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ნაწილს დავხარჯავ,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ნაწილს დავზოგავ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02408" y="2504322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მთლიანად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დავზოგავ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6189" y="219127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065" y="2131925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2408" y="2106047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შემოსავლების განაწილება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95" y="2627043"/>
            <a:ext cx="3532453" cy="3464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405058" y="419149"/>
            <a:ext cx="914400" cy="91440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დაზოგვის მეთოდები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2: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გამოიყენე </a:t>
            </a:r>
            <a:r>
              <a:rPr lang="ka-GE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ბიუჯეტირების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50-30-20-ის წესი!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0578" y="2377478"/>
            <a:ext cx="10942776" cy="3603942"/>
            <a:chOff x="780578" y="2377478"/>
            <a:chExt cx="10942776" cy="3603942"/>
          </a:xfrm>
        </p:grpSpPr>
        <p:sp>
          <p:nvSpPr>
            <p:cNvPr id="20" name="Callout: Bent Line with No Border 44">
              <a:extLst>
                <a:ext uri="{FF2B5EF4-FFF2-40B4-BE49-F238E27FC236}">
                  <a16:creationId xmlns:a16="http://schemas.microsoft.com/office/drawing/2014/main" id="{23FECB5B-C65A-4AA5-89BA-31831A074442}"/>
                </a:ext>
              </a:extLst>
            </p:cNvPr>
            <p:cNvSpPr/>
            <p:nvPr/>
          </p:nvSpPr>
          <p:spPr>
            <a:xfrm>
              <a:off x="8818037" y="2396543"/>
              <a:ext cx="2529065" cy="703176"/>
            </a:xfrm>
            <a:prstGeom prst="callout2">
              <a:avLst/>
            </a:prstGeom>
            <a:noFill/>
            <a:ln w="3810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C7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დანაზოგები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C7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Callout: Bent Line with No Border 45">
              <a:extLst>
                <a:ext uri="{FF2B5EF4-FFF2-40B4-BE49-F238E27FC236}">
                  <a16:creationId xmlns:a16="http://schemas.microsoft.com/office/drawing/2014/main" id="{BDCF86C1-521A-4FED-AFA0-159557E089BF}"/>
                </a:ext>
              </a:extLst>
            </p:cNvPr>
            <p:cNvSpPr/>
            <p:nvPr/>
          </p:nvSpPr>
          <p:spPr>
            <a:xfrm flipH="1">
              <a:off x="780578" y="3303596"/>
              <a:ext cx="2266904" cy="703176"/>
            </a:xfrm>
            <a:prstGeom prst="callout2">
              <a:avLst/>
            </a:prstGeom>
            <a:noFill/>
            <a:ln w="3810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9D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საჭიროებები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Freeform: Shape 51">
              <a:extLst>
                <a:ext uri="{FF2B5EF4-FFF2-40B4-BE49-F238E27FC236}">
                  <a16:creationId xmlns:a16="http://schemas.microsoft.com/office/drawing/2014/main" id="{C1478D26-E93E-4108-B213-DCF9DD485BE8}"/>
                </a:ext>
              </a:extLst>
            </p:cNvPr>
            <p:cNvSpPr/>
            <p:nvPr/>
          </p:nvSpPr>
          <p:spPr>
            <a:xfrm>
              <a:off x="915488" y="3177259"/>
              <a:ext cx="1984709" cy="828057"/>
            </a:xfrm>
            <a:custGeom>
              <a:avLst/>
              <a:gdLst>
                <a:gd name="connsiteX0" fmla="*/ 981829 w 2599040"/>
                <a:gd name="connsiteY0" fmla="*/ 599 h 1294719"/>
                <a:gd name="connsiteX1" fmla="*/ 137768 w 2599040"/>
                <a:gd name="connsiteY1" fmla="*/ 211614 h 1294719"/>
                <a:gd name="connsiteX2" fmla="*/ 53362 w 2599040"/>
                <a:gd name="connsiteY2" fmla="*/ 985337 h 1294719"/>
                <a:gd name="connsiteX3" fmla="*/ 672340 w 2599040"/>
                <a:gd name="connsiteY3" fmla="*/ 1280759 h 1294719"/>
                <a:gd name="connsiteX4" fmla="*/ 1910297 w 2599040"/>
                <a:gd name="connsiteY4" fmla="*/ 1224488 h 1294719"/>
                <a:gd name="connsiteX5" fmla="*/ 2487072 w 2599040"/>
                <a:gd name="connsiteY5" fmla="*/ 1027540 h 1294719"/>
                <a:gd name="connsiteX6" fmla="*/ 2585546 w 2599040"/>
                <a:gd name="connsiteY6" fmla="*/ 647713 h 1294719"/>
                <a:gd name="connsiteX7" fmla="*/ 2304192 w 2599040"/>
                <a:gd name="connsiteY7" fmla="*/ 281953 h 1294719"/>
                <a:gd name="connsiteX8" fmla="*/ 1586740 w 2599040"/>
                <a:gd name="connsiteY8" fmla="*/ 253817 h 1294719"/>
                <a:gd name="connsiteX9" fmla="*/ 981829 w 2599040"/>
                <a:gd name="connsiteY9" fmla="*/ 599 h 129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9040" h="1294719">
                  <a:moveTo>
                    <a:pt x="981829" y="599"/>
                  </a:moveTo>
                  <a:cubicBezTo>
                    <a:pt x="740334" y="-6435"/>
                    <a:pt x="292512" y="47491"/>
                    <a:pt x="137768" y="211614"/>
                  </a:cubicBezTo>
                  <a:cubicBezTo>
                    <a:pt x="-16977" y="375737"/>
                    <a:pt x="-35733" y="807146"/>
                    <a:pt x="53362" y="985337"/>
                  </a:cubicBezTo>
                  <a:cubicBezTo>
                    <a:pt x="142457" y="1163528"/>
                    <a:pt x="362851" y="1240901"/>
                    <a:pt x="672340" y="1280759"/>
                  </a:cubicBezTo>
                  <a:cubicBezTo>
                    <a:pt x="981829" y="1320618"/>
                    <a:pt x="1607842" y="1266691"/>
                    <a:pt x="1910297" y="1224488"/>
                  </a:cubicBezTo>
                  <a:cubicBezTo>
                    <a:pt x="2212752" y="1182285"/>
                    <a:pt x="2374531" y="1123669"/>
                    <a:pt x="2487072" y="1027540"/>
                  </a:cubicBezTo>
                  <a:cubicBezTo>
                    <a:pt x="2599613" y="931411"/>
                    <a:pt x="2616026" y="771978"/>
                    <a:pt x="2585546" y="647713"/>
                  </a:cubicBezTo>
                  <a:cubicBezTo>
                    <a:pt x="2555066" y="523448"/>
                    <a:pt x="2470660" y="347602"/>
                    <a:pt x="2304192" y="281953"/>
                  </a:cubicBezTo>
                  <a:cubicBezTo>
                    <a:pt x="2137724" y="216304"/>
                    <a:pt x="1811823" y="298365"/>
                    <a:pt x="1586740" y="253817"/>
                  </a:cubicBezTo>
                  <a:cubicBezTo>
                    <a:pt x="1361657" y="209269"/>
                    <a:pt x="1223324" y="7633"/>
                    <a:pt x="981829" y="599"/>
                  </a:cubicBezTo>
                  <a:close/>
                </a:path>
              </a:pathLst>
            </a:custGeom>
            <a:noFill/>
            <a:ln w="1905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52">
              <a:extLst>
                <a:ext uri="{FF2B5EF4-FFF2-40B4-BE49-F238E27FC236}">
                  <a16:creationId xmlns:a16="http://schemas.microsoft.com/office/drawing/2014/main" id="{3F81AC0E-DFD9-4AD4-AFF1-96C2F15860F3}"/>
                </a:ext>
              </a:extLst>
            </p:cNvPr>
            <p:cNvSpPr/>
            <p:nvPr/>
          </p:nvSpPr>
          <p:spPr>
            <a:xfrm>
              <a:off x="8997935" y="2377478"/>
              <a:ext cx="2169268" cy="752228"/>
            </a:xfrm>
            <a:custGeom>
              <a:avLst/>
              <a:gdLst>
                <a:gd name="connsiteX0" fmla="*/ 528652 w 2935985"/>
                <a:gd name="connsiteY0" fmla="*/ 75229 h 1045933"/>
                <a:gd name="connsiteX1" fmla="*/ 8147 w 2935985"/>
                <a:gd name="connsiteY1" fmla="*/ 412854 h 1045933"/>
                <a:gd name="connsiteX2" fmla="*/ 275433 w 2935985"/>
                <a:gd name="connsiteY2" fmla="*/ 820817 h 1045933"/>
                <a:gd name="connsiteX3" fmla="*/ 1105427 w 2935985"/>
                <a:gd name="connsiteY3" fmla="*/ 1045900 h 1045933"/>
                <a:gd name="connsiteX4" fmla="*/ 2301181 w 2935985"/>
                <a:gd name="connsiteY4" fmla="*/ 806749 h 1045933"/>
                <a:gd name="connsiteX5" fmla="*/ 2849821 w 2935985"/>
                <a:gd name="connsiteY5" fmla="*/ 736411 h 1045933"/>
                <a:gd name="connsiteX6" fmla="*/ 2892024 w 2935985"/>
                <a:gd name="connsiteY6" fmla="*/ 244041 h 1045933"/>
                <a:gd name="connsiteX7" fmla="*/ 2427790 w 2935985"/>
                <a:gd name="connsiteY7" fmla="*/ 18958 h 1045933"/>
                <a:gd name="connsiteX8" fmla="*/ 1541526 w 2935985"/>
                <a:gd name="connsiteY8" fmla="*/ 18958 h 1045933"/>
                <a:gd name="connsiteX9" fmla="*/ 528652 w 2935985"/>
                <a:gd name="connsiteY9" fmla="*/ 75229 h 10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5985" h="1045933">
                  <a:moveTo>
                    <a:pt x="528652" y="75229"/>
                  </a:moveTo>
                  <a:cubicBezTo>
                    <a:pt x="273089" y="140878"/>
                    <a:pt x="50350" y="288589"/>
                    <a:pt x="8147" y="412854"/>
                  </a:cubicBezTo>
                  <a:cubicBezTo>
                    <a:pt x="-34056" y="537119"/>
                    <a:pt x="92553" y="715309"/>
                    <a:pt x="275433" y="820817"/>
                  </a:cubicBezTo>
                  <a:cubicBezTo>
                    <a:pt x="458313" y="926325"/>
                    <a:pt x="767802" y="1048245"/>
                    <a:pt x="1105427" y="1045900"/>
                  </a:cubicBezTo>
                  <a:cubicBezTo>
                    <a:pt x="1443052" y="1043555"/>
                    <a:pt x="2010449" y="858330"/>
                    <a:pt x="2301181" y="806749"/>
                  </a:cubicBezTo>
                  <a:cubicBezTo>
                    <a:pt x="2591913" y="755168"/>
                    <a:pt x="2751347" y="830196"/>
                    <a:pt x="2849821" y="736411"/>
                  </a:cubicBezTo>
                  <a:cubicBezTo>
                    <a:pt x="2948295" y="642626"/>
                    <a:pt x="2962362" y="363616"/>
                    <a:pt x="2892024" y="244041"/>
                  </a:cubicBezTo>
                  <a:cubicBezTo>
                    <a:pt x="2821686" y="124466"/>
                    <a:pt x="2652873" y="56472"/>
                    <a:pt x="2427790" y="18958"/>
                  </a:cubicBezTo>
                  <a:cubicBezTo>
                    <a:pt x="2202707" y="-18556"/>
                    <a:pt x="1858049" y="9580"/>
                    <a:pt x="1541526" y="18958"/>
                  </a:cubicBezTo>
                  <a:cubicBezTo>
                    <a:pt x="1225003" y="28336"/>
                    <a:pt x="784215" y="9580"/>
                    <a:pt x="528652" y="75229"/>
                  </a:cubicBezTo>
                  <a:close/>
                </a:path>
              </a:pathLst>
            </a:custGeom>
            <a:noFill/>
            <a:ln w="19050">
              <a:solidFill>
                <a:srgbClr val="05C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5C7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allout: Bent Line with No Border 46">
              <a:extLst>
                <a:ext uri="{FF2B5EF4-FFF2-40B4-BE49-F238E27FC236}">
                  <a16:creationId xmlns:a16="http://schemas.microsoft.com/office/drawing/2014/main" id="{D6524F33-4392-47C1-9CC1-80938EEEFDAF}"/>
                </a:ext>
              </a:extLst>
            </p:cNvPr>
            <p:cNvSpPr/>
            <p:nvPr/>
          </p:nvSpPr>
          <p:spPr>
            <a:xfrm flipH="1" flipV="1">
              <a:off x="5276941" y="4182605"/>
              <a:ext cx="2266904" cy="859223"/>
            </a:xfrm>
            <a:prstGeom prst="callout2">
              <a:avLst>
                <a:gd name="adj1" fmla="val 33468"/>
                <a:gd name="adj2" fmla="val -11337"/>
                <a:gd name="adj3" fmla="val 33468"/>
                <a:gd name="adj4" fmla="val -28682"/>
                <a:gd name="adj5" fmla="val -31881"/>
                <a:gd name="adj6" fmla="val -60384"/>
              </a:avLst>
            </a:prstGeom>
            <a:noFill/>
            <a:ln w="38100">
              <a:solidFill>
                <a:srgbClr val="FF9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D00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n-ea"/>
                <a:cs typeface="Helvetica Neue LT GEO 65 Medium" panose="020B0604020202020204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9032600" y="5357297"/>
              <a:ext cx="2690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5E89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სურვილები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E8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Freeform: Shape 53">
              <a:extLst>
                <a:ext uri="{FF2B5EF4-FFF2-40B4-BE49-F238E27FC236}">
                  <a16:creationId xmlns:a16="http://schemas.microsoft.com/office/drawing/2014/main" id="{8B28C35E-0076-4F36-BE18-86262E8A28AA}"/>
                </a:ext>
              </a:extLst>
            </p:cNvPr>
            <p:cNvSpPr/>
            <p:nvPr/>
          </p:nvSpPr>
          <p:spPr>
            <a:xfrm>
              <a:off x="8899917" y="5246690"/>
              <a:ext cx="1984709" cy="734730"/>
            </a:xfrm>
            <a:custGeom>
              <a:avLst/>
              <a:gdLst>
                <a:gd name="connsiteX0" fmla="*/ 450408 w 2771597"/>
                <a:gd name="connsiteY0" fmla="*/ 131838 h 1052526"/>
                <a:gd name="connsiteX1" fmla="*/ 14310 w 2771597"/>
                <a:gd name="connsiteY1" fmla="*/ 427259 h 1052526"/>
                <a:gd name="connsiteX2" fmla="*/ 169054 w 2771597"/>
                <a:gd name="connsiteY2" fmla="*/ 933696 h 1052526"/>
                <a:gd name="connsiteX3" fmla="*/ 788033 w 2771597"/>
                <a:gd name="connsiteY3" fmla="*/ 1046238 h 1052526"/>
                <a:gd name="connsiteX4" fmla="*/ 1603959 w 2771597"/>
                <a:gd name="connsiteY4" fmla="*/ 1004035 h 1052526"/>
                <a:gd name="connsiteX5" fmla="*/ 2377682 w 2771597"/>
                <a:gd name="connsiteY5" fmla="*/ 1004035 h 1052526"/>
                <a:gd name="connsiteX6" fmla="*/ 2771577 w 2771597"/>
                <a:gd name="connsiteY6" fmla="*/ 328786 h 1052526"/>
                <a:gd name="connsiteX7" fmla="*/ 2363614 w 2771597"/>
                <a:gd name="connsiteY7" fmla="*/ 131838 h 1052526"/>
                <a:gd name="connsiteX8" fmla="*/ 1421079 w 2771597"/>
                <a:gd name="connsiteY8" fmla="*/ 5229 h 1052526"/>
                <a:gd name="connsiteX9" fmla="*/ 999048 w 2771597"/>
                <a:gd name="connsiteY9" fmla="*/ 33364 h 1052526"/>
                <a:gd name="connsiteX10" fmla="*/ 450408 w 2771597"/>
                <a:gd name="connsiteY10" fmla="*/ 131838 h 105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1597" h="1052526">
                  <a:moveTo>
                    <a:pt x="450408" y="131838"/>
                  </a:moveTo>
                  <a:cubicBezTo>
                    <a:pt x="286285" y="197487"/>
                    <a:pt x="61202" y="293616"/>
                    <a:pt x="14310" y="427259"/>
                  </a:cubicBezTo>
                  <a:cubicBezTo>
                    <a:pt x="-32582" y="560902"/>
                    <a:pt x="40100" y="830533"/>
                    <a:pt x="169054" y="933696"/>
                  </a:cubicBezTo>
                  <a:cubicBezTo>
                    <a:pt x="298008" y="1036859"/>
                    <a:pt x="548882" y="1034515"/>
                    <a:pt x="788033" y="1046238"/>
                  </a:cubicBezTo>
                  <a:cubicBezTo>
                    <a:pt x="1027184" y="1057961"/>
                    <a:pt x="1339018" y="1011069"/>
                    <a:pt x="1603959" y="1004035"/>
                  </a:cubicBezTo>
                  <a:cubicBezTo>
                    <a:pt x="1868900" y="997001"/>
                    <a:pt x="2183079" y="1116577"/>
                    <a:pt x="2377682" y="1004035"/>
                  </a:cubicBezTo>
                  <a:cubicBezTo>
                    <a:pt x="2572285" y="891493"/>
                    <a:pt x="2773922" y="474152"/>
                    <a:pt x="2771577" y="328786"/>
                  </a:cubicBezTo>
                  <a:cubicBezTo>
                    <a:pt x="2769232" y="183420"/>
                    <a:pt x="2588697" y="185764"/>
                    <a:pt x="2363614" y="131838"/>
                  </a:cubicBezTo>
                  <a:cubicBezTo>
                    <a:pt x="2138531" y="77912"/>
                    <a:pt x="1648507" y="21641"/>
                    <a:pt x="1421079" y="5229"/>
                  </a:cubicBezTo>
                  <a:cubicBezTo>
                    <a:pt x="1193651" y="-11183"/>
                    <a:pt x="1167860" y="14607"/>
                    <a:pt x="999048" y="33364"/>
                  </a:cubicBezTo>
                  <a:cubicBezTo>
                    <a:pt x="830236" y="52121"/>
                    <a:pt x="614531" y="66189"/>
                    <a:pt x="450408" y="131838"/>
                  </a:cubicBezTo>
                  <a:close/>
                </a:path>
              </a:pathLst>
            </a:custGeom>
            <a:noFill/>
            <a:ln w="19050">
              <a:solidFill>
                <a:srgbClr val="05E8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4854710" y="4182605"/>
              <a:ext cx="95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50%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6277918" y="5050296"/>
              <a:ext cx="95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30%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7537464-928E-467E-BDE4-3E0AF19228DD}"/>
                </a:ext>
              </a:extLst>
            </p:cNvPr>
            <p:cNvSpPr txBox="1"/>
            <p:nvPr/>
          </p:nvSpPr>
          <p:spPr>
            <a:xfrm>
              <a:off x="6193730" y="3429000"/>
              <a:ext cx="951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a-GE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20%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4302783" y="2657523"/>
            <a:ext cx="3380278" cy="3380278"/>
          </a:xfrm>
          <a:prstGeom prst="ellipse">
            <a:avLst/>
          </a:pr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5992922" y="2657523"/>
            <a:ext cx="0" cy="3380278"/>
          </a:xfrm>
          <a:prstGeom prst="line">
            <a:avLst/>
          </a:prstGeom>
          <a:ln w="38100">
            <a:solidFill>
              <a:srgbClr val="009C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990899" y="3805723"/>
            <a:ext cx="1607974" cy="513789"/>
          </a:xfrm>
          <a:prstGeom prst="line">
            <a:avLst/>
          </a:prstGeom>
          <a:ln w="38100">
            <a:solidFill>
              <a:srgbClr val="009C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20117596">
            <a:off x="6173717" y="446426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solidFill>
                  <a:srgbClr val="6CBBA6"/>
                </a:solidFill>
              </a:rPr>
              <a:t>₾</a:t>
            </a:r>
            <a:endParaRPr lang="en-US" b="1" dirty="0">
              <a:solidFill>
                <a:srgbClr val="6CBBA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811468">
            <a:off x="6355386" y="449243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b="1" dirty="0" smtClean="0">
                <a:solidFill>
                  <a:srgbClr val="6CBBA6"/>
                </a:solidFill>
              </a:rPr>
              <a:t>₾</a:t>
            </a:r>
            <a:endParaRPr lang="en-US" sz="1200" b="1" dirty="0">
              <a:solidFill>
                <a:srgbClr val="6CBBA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1208347">
            <a:off x="6289225" y="4320067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b="1" dirty="0" smtClean="0">
                <a:solidFill>
                  <a:srgbClr val="6CBBA6"/>
                </a:solidFill>
              </a:rPr>
              <a:t>₾</a:t>
            </a:r>
            <a:endParaRPr lang="en-US" sz="1400" b="1" dirty="0">
              <a:solidFill>
                <a:srgbClr val="6CB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613787" y="1675006"/>
            <a:ext cx="3320817" cy="12929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მივაღწიოთ ფინანსურ მიზნებს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641" y="2774726"/>
            <a:ext cx="5714613" cy="3481157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9526" y="2774725"/>
            <a:ext cx="5714613" cy="3481156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396961" y="1675006"/>
            <a:ext cx="3320817" cy="12929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მზად ვიყოთ გაუთვალისწინებელი მოვლენებისთვის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26" descr="Piggy Bank">
            <a:extLst>
              <a:ext uri="{FF2B5EF4-FFF2-40B4-BE49-F238E27FC236}">
                <a16:creationId xmlns:a16="http://schemas.microsoft.com/office/drawing/2014/main" id="{4DE0B306-ADFC-5B45-DFD4-A78BB0C4AA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3405058" y="419149"/>
            <a:ext cx="914400" cy="9144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დანაზოგი გვეხმარება: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0" descr="Coins">
            <a:extLst>
              <a:ext uri="{FF2B5EF4-FFF2-40B4-BE49-F238E27FC236}">
                <a16:creationId xmlns:a16="http://schemas.microsoft.com/office/drawing/2014/main" id="{19C52208-5261-6D38-5761-23C0C1A1D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70697" y="372644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9B506FC-5C7C-4F21-8FF4-2A27AB2AD2C2}"/>
              </a:ext>
            </a:extLst>
          </p:cNvPr>
          <p:cNvSpPr/>
          <p:nvPr/>
        </p:nvSpPr>
        <p:spPr>
          <a:xfrm>
            <a:off x="2489637" y="2644214"/>
            <a:ext cx="3023018" cy="1925005"/>
          </a:xfrm>
          <a:prstGeom prst="rect">
            <a:avLst/>
          </a:prstGeom>
          <a:blipFill dpi="0" rotWithShape="1">
            <a:blip r:embed="rId11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A16FC-5DAC-4671-9156-222788C42B3B}"/>
              </a:ext>
            </a:extLst>
          </p:cNvPr>
          <p:cNvSpPr/>
          <p:nvPr/>
        </p:nvSpPr>
        <p:spPr>
          <a:xfrm>
            <a:off x="7314065" y="2644214"/>
            <a:ext cx="3042916" cy="1925005"/>
          </a:xfrm>
          <a:prstGeom prst="rect">
            <a:avLst/>
          </a:prstGeom>
          <a:blipFill dpi="0" rotWithShape="1">
            <a:blip r:embed="rId12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37">
            <a:extLst>
              <a:ext uri="{FF2B5EF4-FFF2-40B4-BE49-F238E27FC236}">
                <a16:creationId xmlns:a16="http://schemas.microsoft.com/office/drawing/2014/main" id="{E0B73EE8-1FB4-4CD4-AFA4-979599465CEC}"/>
              </a:ext>
            </a:extLst>
          </p:cNvPr>
          <p:cNvSpPr/>
          <p:nvPr/>
        </p:nvSpPr>
        <p:spPr>
          <a:xfrm>
            <a:off x="2489637" y="5103224"/>
            <a:ext cx="3026999" cy="836771"/>
          </a:xfrm>
          <a:custGeom>
            <a:avLst/>
            <a:gdLst>
              <a:gd name="connsiteX0" fmla="*/ 516987 w 3024131"/>
              <a:gd name="connsiteY0" fmla="*/ 4258 h 753345"/>
              <a:gd name="connsiteX1" fmla="*/ 94956 w 3024131"/>
              <a:gd name="connsiteY1" fmla="*/ 229342 h 753345"/>
              <a:gd name="connsiteX2" fmla="*/ 10550 w 3024131"/>
              <a:gd name="connsiteY2" fmla="*/ 496628 h 753345"/>
              <a:gd name="connsiteX3" fmla="*/ 263768 w 3024131"/>
              <a:gd name="connsiteY3" fmla="*/ 721711 h 753345"/>
              <a:gd name="connsiteX4" fmla="*/ 685799 w 3024131"/>
              <a:gd name="connsiteY4" fmla="*/ 735778 h 753345"/>
              <a:gd name="connsiteX5" fmla="*/ 2275448 w 3024131"/>
              <a:gd name="connsiteY5" fmla="*/ 749846 h 753345"/>
              <a:gd name="connsiteX6" fmla="*/ 2725614 w 3024131"/>
              <a:gd name="connsiteY6" fmla="*/ 665440 h 753345"/>
              <a:gd name="connsiteX7" fmla="*/ 3021036 w 3024131"/>
              <a:gd name="connsiteY7" fmla="*/ 384086 h 753345"/>
              <a:gd name="connsiteX8" fmla="*/ 2542734 w 3024131"/>
              <a:gd name="connsiteY8" fmla="*/ 201206 h 753345"/>
              <a:gd name="connsiteX9" fmla="*/ 1698673 w 3024131"/>
              <a:gd name="connsiteY9" fmla="*/ 88665 h 753345"/>
              <a:gd name="connsiteX10" fmla="*/ 516987 w 3024131"/>
              <a:gd name="connsiteY10" fmla="*/ 4258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4131" h="753345">
                <a:moveTo>
                  <a:pt x="516987" y="4258"/>
                </a:moveTo>
                <a:cubicBezTo>
                  <a:pt x="249701" y="27704"/>
                  <a:pt x="179362" y="147280"/>
                  <a:pt x="94956" y="229342"/>
                </a:cubicBezTo>
                <a:cubicBezTo>
                  <a:pt x="10550" y="311404"/>
                  <a:pt x="-17585" y="414567"/>
                  <a:pt x="10550" y="496628"/>
                </a:cubicBezTo>
                <a:cubicBezTo>
                  <a:pt x="38685" y="578689"/>
                  <a:pt x="151227" y="681853"/>
                  <a:pt x="263768" y="721711"/>
                </a:cubicBezTo>
                <a:cubicBezTo>
                  <a:pt x="376309" y="761569"/>
                  <a:pt x="685799" y="735778"/>
                  <a:pt x="685799" y="735778"/>
                </a:cubicBezTo>
                <a:cubicBezTo>
                  <a:pt x="1021079" y="740467"/>
                  <a:pt x="1935479" y="761569"/>
                  <a:pt x="2275448" y="749846"/>
                </a:cubicBezTo>
                <a:cubicBezTo>
                  <a:pt x="2615417" y="738123"/>
                  <a:pt x="2601349" y="726400"/>
                  <a:pt x="2725614" y="665440"/>
                </a:cubicBezTo>
                <a:cubicBezTo>
                  <a:pt x="2849879" y="604480"/>
                  <a:pt x="3051516" y="461458"/>
                  <a:pt x="3021036" y="384086"/>
                </a:cubicBezTo>
                <a:cubicBezTo>
                  <a:pt x="2990556" y="306714"/>
                  <a:pt x="2763128" y="250443"/>
                  <a:pt x="2542734" y="201206"/>
                </a:cubicBezTo>
                <a:cubicBezTo>
                  <a:pt x="2322340" y="151969"/>
                  <a:pt x="2033953" y="116800"/>
                  <a:pt x="1698673" y="88665"/>
                </a:cubicBezTo>
                <a:cubicBezTo>
                  <a:pt x="1363393" y="60530"/>
                  <a:pt x="784273" y="-19188"/>
                  <a:pt x="516987" y="4258"/>
                </a:cubicBezTo>
                <a:close/>
              </a:path>
            </a:pathLst>
          </a:custGeom>
          <a:noFill/>
          <a:ln w="19050">
            <a:solidFill>
              <a:srgbClr val="FF9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არაფორმალური დაზოგვა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Freeform: Shape 38">
            <a:extLst>
              <a:ext uri="{FF2B5EF4-FFF2-40B4-BE49-F238E27FC236}">
                <a16:creationId xmlns:a16="http://schemas.microsoft.com/office/drawing/2014/main" id="{AA48F22B-96BE-4439-89C0-3190C912578B}"/>
              </a:ext>
            </a:extLst>
          </p:cNvPr>
          <p:cNvSpPr/>
          <p:nvPr/>
        </p:nvSpPr>
        <p:spPr>
          <a:xfrm>
            <a:off x="7163736" y="5254797"/>
            <a:ext cx="3026999" cy="836771"/>
          </a:xfrm>
          <a:custGeom>
            <a:avLst/>
            <a:gdLst>
              <a:gd name="connsiteX0" fmla="*/ 226429 w 1892154"/>
              <a:gd name="connsiteY0" fmla="*/ 8466 h 670269"/>
              <a:gd name="connsiteX1" fmla="*/ 15414 w 1892154"/>
              <a:gd name="connsiteY1" fmla="*/ 177278 h 670269"/>
              <a:gd name="connsiteX2" fmla="*/ 113887 w 1892154"/>
              <a:gd name="connsiteY2" fmla="*/ 585241 h 670269"/>
              <a:gd name="connsiteX3" fmla="*/ 887610 w 1892154"/>
              <a:gd name="connsiteY3" fmla="*/ 641512 h 670269"/>
              <a:gd name="connsiteX4" fmla="*/ 1562860 w 1892154"/>
              <a:gd name="connsiteY4" fmla="*/ 655580 h 670269"/>
              <a:gd name="connsiteX5" fmla="*/ 1872349 w 1892154"/>
              <a:gd name="connsiteY5" fmla="*/ 430497 h 670269"/>
              <a:gd name="connsiteX6" fmla="*/ 1802010 w 1892154"/>
              <a:gd name="connsiteY6" fmla="*/ 121008 h 670269"/>
              <a:gd name="connsiteX7" fmla="*/ 1323709 w 1892154"/>
              <a:gd name="connsiteY7" fmla="*/ 36601 h 670269"/>
              <a:gd name="connsiteX8" fmla="*/ 226429 w 1892154"/>
              <a:gd name="connsiteY8" fmla="*/ 8466 h 67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2154" h="670269">
                <a:moveTo>
                  <a:pt x="226429" y="8466"/>
                </a:moveTo>
                <a:cubicBezTo>
                  <a:pt x="8380" y="31912"/>
                  <a:pt x="34171" y="81149"/>
                  <a:pt x="15414" y="177278"/>
                </a:cubicBezTo>
                <a:cubicBezTo>
                  <a:pt x="-3343" y="273407"/>
                  <a:pt x="-31479" y="507869"/>
                  <a:pt x="113887" y="585241"/>
                </a:cubicBezTo>
                <a:cubicBezTo>
                  <a:pt x="259253" y="662613"/>
                  <a:pt x="646115" y="629789"/>
                  <a:pt x="887610" y="641512"/>
                </a:cubicBezTo>
                <a:cubicBezTo>
                  <a:pt x="1129105" y="653235"/>
                  <a:pt x="1398737" y="690749"/>
                  <a:pt x="1562860" y="655580"/>
                </a:cubicBezTo>
                <a:cubicBezTo>
                  <a:pt x="1726983" y="620411"/>
                  <a:pt x="1832491" y="519592"/>
                  <a:pt x="1872349" y="430497"/>
                </a:cubicBezTo>
                <a:cubicBezTo>
                  <a:pt x="1912207" y="341402"/>
                  <a:pt x="1893450" y="186657"/>
                  <a:pt x="1802010" y="121008"/>
                </a:cubicBezTo>
                <a:cubicBezTo>
                  <a:pt x="1710570" y="55359"/>
                  <a:pt x="1590995" y="57703"/>
                  <a:pt x="1323709" y="36601"/>
                </a:cubicBezTo>
                <a:cubicBezTo>
                  <a:pt x="1056423" y="15499"/>
                  <a:pt x="444478" y="-14980"/>
                  <a:pt x="226429" y="8466"/>
                </a:cubicBezTo>
                <a:close/>
              </a:path>
            </a:pathLst>
          </a:custGeom>
          <a:noFill/>
          <a:ln w="19050">
            <a:solidFill>
              <a:srgbClr val="FF9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ფორმალური დაზოგვა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3" name="Table 5">
            <a:extLst>
              <a:ext uri="{FF2B5EF4-FFF2-40B4-BE49-F238E27FC236}">
                <a16:creationId xmlns:a16="http://schemas.microsoft.com/office/drawing/2014/main" id="{D0DFBC6D-696A-493D-9746-5C28F9A8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50647"/>
              </p:ext>
            </p:extLst>
          </p:nvPr>
        </p:nvGraphicFramePr>
        <p:xfrm>
          <a:off x="3199925" y="4268052"/>
          <a:ext cx="2312730" cy="5531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2730">
                  <a:extLst>
                    <a:ext uri="{9D8B030D-6E8A-4147-A177-3AD203B41FA5}">
                      <a16:colId xmlns:a16="http://schemas.microsoft.com/office/drawing/2014/main" val="1971805928"/>
                    </a:ext>
                  </a:extLst>
                </a:gridCol>
              </a:tblGrid>
              <a:tr h="553148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სახლში შენახვა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79603"/>
                  </a:ext>
                </a:extLst>
              </a:tr>
            </a:tbl>
          </a:graphicData>
        </a:graphic>
      </p:graphicFrame>
      <p:graphicFrame>
        <p:nvGraphicFramePr>
          <p:cNvPr id="24" name="Table 5">
            <a:extLst>
              <a:ext uri="{FF2B5EF4-FFF2-40B4-BE49-F238E27FC236}">
                <a16:creationId xmlns:a16="http://schemas.microsoft.com/office/drawing/2014/main" id="{30A241DC-1AFB-4F61-8160-7D96FE9E3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85847"/>
              </p:ext>
            </p:extLst>
          </p:nvPr>
        </p:nvGraphicFramePr>
        <p:xfrm>
          <a:off x="8046897" y="4268050"/>
          <a:ext cx="2312730" cy="5531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2730">
                  <a:extLst>
                    <a:ext uri="{9D8B030D-6E8A-4147-A177-3AD203B41FA5}">
                      <a16:colId xmlns:a16="http://schemas.microsoft.com/office/drawing/2014/main" val="1971805928"/>
                    </a:ext>
                  </a:extLst>
                </a:gridCol>
              </a:tblGrid>
              <a:tr h="553149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ბანკში შენახვა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79603"/>
                  </a:ext>
                </a:extLst>
              </a:tr>
            </a:tbl>
          </a:graphicData>
        </a:graphic>
      </p:graphicFrame>
      <p:pic>
        <p:nvPicPr>
          <p:cNvPr id="27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600814" flipH="1" flipV="1">
            <a:off x="4149543" y="4647522"/>
            <a:ext cx="434601" cy="637309"/>
          </a:xfrm>
          <a:prstGeom prst="rect">
            <a:avLst/>
          </a:prstGeom>
        </p:spPr>
      </p:pic>
      <p:pic>
        <p:nvPicPr>
          <p:cNvPr id="28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044645" flipV="1">
            <a:off x="8920324" y="4746517"/>
            <a:ext cx="466135" cy="569608"/>
          </a:xfrm>
          <a:prstGeom prst="rect">
            <a:avLst/>
          </a:prstGeom>
        </p:spPr>
      </p:pic>
      <p:sp>
        <p:nvSpPr>
          <p:cNvPr id="29" name="Pentagon 28"/>
          <p:cNvSpPr/>
          <p:nvPr/>
        </p:nvSpPr>
        <p:spPr>
          <a:xfrm>
            <a:off x="2023053" y="2611888"/>
            <a:ext cx="1246868" cy="524723"/>
          </a:xfrm>
          <a:prstGeom prst="homePlate">
            <a:avLst/>
          </a:pr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დონე 1: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800029" y="2648430"/>
            <a:ext cx="1246868" cy="524723"/>
          </a:xfrm>
          <a:prstGeom prst="homePlate">
            <a:avLst/>
          </a:pr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დონე 2: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სად შევინახოთ ჩვენი დანაზოგი?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01869" y="1616408"/>
            <a:ext cx="7278677" cy="583567"/>
          </a:xfrm>
          <a:prstGeom prst="homePlate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ნაბიჯი 3: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იპოვე დანაზოგის შესანახად საიმედო ადგილი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253" y="2036967"/>
            <a:ext cx="5688526" cy="3717879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738B6199-6354-4102-AD74-4F0617EB7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64453"/>
              </p:ext>
            </p:extLst>
          </p:nvPr>
        </p:nvGraphicFramePr>
        <p:xfrm>
          <a:off x="6122590" y="2036968"/>
          <a:ext cx="2441353" cy="5015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41353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01574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ბანკები: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8" name="Rectangle: Rounded Corners 36">
            <a:hlinkClick r:id="rId5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2685916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ინახავენ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ჩვენს დეპოზიტებს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hlinkClick r:id="rId5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3456808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გასცემენ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სესხებს ადამიანებსა და კომპანიებზე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hlinkClick r:id="rId5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4226403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ამუშავებენ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ეკონომიკას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hlinkClick r:id="rId5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22590" y="4997295"/>
            <a:ext cx="5398246" cy="6235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გვთავაზობენ </a:t>
            </a:r>
            <a:r>
              <a:rPr lang="ka-GE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სხვადასხვა ფინანსურ </a:t>
            </a: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პროდუქტს</a:t>
            </a:r>
            <a:endParaRPr lang="en-US" sz="20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ბანკის ფუნქციები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16793;p86"/>
          <p:cNvSpPr/>
          <p:nvPr/>
        </p:nvSpPr>
        <p:spPr>
          <a:xfrm>
            <a:off x="3790741" y="568727"/>
            <a:ext cx="594301" cy="59299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FF9D00"/>
          </a:solidFill>
          <a:ln>
            <a:solidFill>
              <a:srgbClr val="FF9D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738B6199-6354-4102-AD74-4F0617EB7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5293"/>
              </p:ext>
            </p:extLst>
          </p:nvPr>
        </p:nvGraphicFramePr>
        <p:xfrm>
          <a:off x="2100542" y="3698105"/>
          <a:ext cx="1934856" cy="7799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779951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ბანკი</a:t>
                      </a:r>
                      <a:endParaRPr lang="en-US" sz="2000" b="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9AE711F7-A2DA-4C64-8243-764BA64E8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70936"/>
              </p:ext>
            </p:extLst>
          </p:nvPr>
        </p:nvGraphicFramePr>
        <p:xfrm>
          <a:off x="165686" y="4955724"/>
          <a:ext cx="1934856" cy="6093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09387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დამზოგველი</a:t>
                      </a:r>
                      <a:endParaRPr lang="en-US" sz="2000" b="0" dirty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pic>
        <p:nvPicPr>
          <p:cNvPr id="25" name="Graphic 7" descr="Coins">
            <a:extLst>
              <a:ext uri="{FF2B5EF4-FFF2-40B4-BE49-F238E27FC236}">
                <a16:creationId xmlns:a16="http://schemas.microsoft.com/office/drawing/2014/main" id="{88944DD8-DD70-4ACD-94D1-D916B4456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8660" y="4236581"/>
            <a:ext cx="428500" cy="428500"/>
          </a:xfrm>
          <a:prstGeom prst="rect">
            <a:avLst/>
          </a:prstGeom>
        </p:spPr>
      </p:pic>
      <p:sp>
        <p:nvSpPr>
          <p:cNvPr id="26" name="Arrow: Bent 8">
            <a:extLst>
              <a:ext uri="{FF2B5EF4-FFF2-40B4-BE49-F238E27FC236}">
                <a16:creationId xmlns:a16="http://schemas.microsoft.com/office/drawing/2014/main" id="{FFE9801C-1F82-4300-AAF0-ABE6B4AD9700}"/>
              </a:ext>
            </a:extLst>
          </p:cNvPr>
          <p:cNvSpPr/>
          <p:nvPr/>
        </p:nvSpPr>
        <p:spPr>
          <a:xfrm>
            <a:off x="1479818" y="3928128"/>
            <a:ext cx="470838" cy="880454"/>
          </a:xfrm>
          <a:prstGeom prst="bentArrow">
            <a:avLst>
              <a:gd name="adj1" fmla="val 13508"/>
              <a:gd name="adj2" fmla="val 25000"/>
              <a:gd name="adj3" fmla="val 25000"/>
              <a:gd name="adj4" fmla="val 43750"/>
            </a:avLst>
          </a:prstGeom>
          <a:solidFill>
            <a:srgbClr val="05E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E89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Bent 21">
            <a:extLst>
              <a:ext uri="{FF2B5EF4-FFF2-40B4-BE49-F238E27FC236}">
                <a16:creationId xmlns:a16="http://schemas.microsoft.com/office/drawing/2014/main" id="{5CC7DB70-B349-4299-AFAC-2421C9AABB8F}"/>
              </a:ext>
            </a:extLst>
          </p:cNvPr>
          <p:cNvSpPr/>
          <p:nvPr/>
        </p:nvSpPr>
        <p:spPr>
          <a:xfrm rot="5400000">
            <a:off x="4012379" y="4087149"/>
            <a:ext cx="811275" cy="465465"/>
          </a:xfrm>
          <a:prstGeom prst="bentArrow">
            <a:avLst>
              <a:gd name="adj1" fmla="val 13508"/>
              <a:gd name="adj2" fmla="val 25000"/>
              <a:gd name="adj3" fmla="val 25000"/>
              <a:gd name="adj4" fmla="val 43750"/>
            </a:avLst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23" descr="Coins">
            <a:extLst>
              <a:ext uri="{FF2B5EF4-FFF2-40B4-BE49-F238E27FC236}">
                <a16:creationId xmlns:a16="http://schemas.microsoft.com/office/drawing/2014/main" id="{C0999485-3837-4178-810D-9A2B7B656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21815" y="4236581"/>
            <a:ext cx="428500" cy="428500"/>
          </a:xfrm>
          <a:prstGeom prst="rect">
            <a:avLst/>
          </a:prstGeom>
        </p:spPr>
      </p:pic>
      <p:sp>
        <p:nvSpPr>
          <p:cNvPr id="29" name="Bent Arrow 28"/>
          <p:cNvSpPr/>
          <p:nvPr/>
        </p:nvSpPr>
        <p:spPr>
          <a:xfrm rot="10800000">
            <a:off x="2382873" y="4579257"/>
            <a:ext cx="277303" cy="857359"/>
          </a:xfrm>
          <a:prstGeom prst="bentArrow">
            <a:avLst/>
          </a:prstGeom>
          <a:solidFill>
            <a:srgbClr val="F21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Bent 21">
            <a:extLst>
              <a:ext uri="{FF2B5EF4-FFF2-40B4-BE49-F238E27FC236}">
                <a16:creationId xmlns:a16="http://schemas.microsoft.com/office/drawing/2014/main" id="{5CC7DB70-B349-4299-AFAC-2421C9AABB8F}"/>
              </a:ext>
            </a:extLst>
          </p:cNvPr>
          <p:cNvSpPr/>
          <p:nvPr/>
        </p:nvSpPr>
        <p:spPr>
          <a:xfrm rot="16200000">
            <a:off x="3291765" y="4793054"/>
            <a:ext cx="857360" cy="359045"/>
          </a:xfrm>
          <a:prstGeom prst="bentArrow">
            <a:avLst>
              <a:gd name="adj1" fmla="val 15914"/>
              <a:gd name="adj2" fmla="val 19127"/>
              <a:gd name="adj3" fmla="val 29699"/>
              <a:gd name="adj4" fmla="val 36702"/>
            </a:avLst>
          </a:prstGeom>
          <a:solidFill>
            <a:srgbClr val="05E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C3AABEF7-3BDF-4743-83B1-62E55138E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84507"/>
              </p:ext>
            </p:extLst>
          </p:nvPr>
        </p:nvGraphicFramePr>
        <p:xfrm>
          <a:off x="4035398" y="4955723"/>
          <a:ext cx="1934856" cy="6093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4856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09387">
                <a:tc>
                  <a:txBody>
                    <a:bodyPr/>
                    <a:lstStyle/>
                    <a:p>
                      <a:pPr algn="ctr"/>
                      <a:r>
                        <a:rPr lang="ka-GE" sz="2000" b="0" dirty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მსესხებელი</a:t>
                      </a:r>
                      <a:endParaRPr lang="en-US" sz="2000" b="0" dirty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0033" y="4921148"/>
            <a:ext cx="248729" cy="1893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380" y="4921148"/>
            <a:ext cx="248729" cy="1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0BB0909F-6288-4339-BD68-BDF96D6606F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369</Words>
  <Application>Microsoft Office PowerPoint</Application>
  <PresentationFormat>Widescreen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 Neue LT GEO 65 Medium</vt:lpstr>
      <vt:lpstr>Sylfaen</vt:lpstr>
      <vt:lpstr>Office Theme</vt:lpstr>
      <vt:lpstr>1_Office Theme</vt:lpstr>
      <vt:lpstr>PowerPoint Presentation</vt:lpstr>
      <vt:lpstr>PowerPoint Presentation</vt:lpstr>
      <vt:lpstr>PowerPoint Presentation</vt:lpstr>
      <vt:lpstr>SMART ფინანსური მიზნები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63</cp:revision>
  <dcterms:created xsi:type="dcterms:W3CDTF">2025-09-16T12:45:44Z</dcterms:created>
  <dcterms:modified xsi:type="dcterms:W3CDTF">2025-10-29T15:13:12Z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2db0db5c-e959-4138-9c96-9ea52da54598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